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289" r:id="rId2"/>
    <p:sldId id="10310" r:id="rId3"/>
    <p:sldId id="10284" r:id="rId4"/>
    <p:sldId id="10311" r:id="rId5"/>
    <p:sldId id="10314" r:id="rId6"/>
    <p:sldId id="1031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8DC48-F8AA-4EFB-981E-5406336757BA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8177-A8DB-4560-942D-D6BA715F2F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90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85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62BC-9906-4BB4-A70D-68A79D6A0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8BA240-5CF9-4E78-95CB-5B2600547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0CB24-5065-49C4-8CEE-C7DAE824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2528EB-3E5B-4AFB-BDEE-F849B442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782AE2-BEC9-4F96-9776-753ACA0E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046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8A967-1F1C-404A-B968-303147FD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EB0FFA-5549-46E8-B8FA-E69F25A50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14FB37-3451-4BCC-8391-1539F106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A2AF0B-2FD1-412E-84BF-EF904152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681ECD-3270-4C64-BB32-68AE0416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562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CECE940-C3EB-4CE8-B5BB-00C87C44F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F4AD7F-F217-464C-9B73-BDD30C8FB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847DFA-D12F-4246-B962-8802CDFA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4B798A-424A-452B-B1BE-ED13B702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C9C22-7F1B-48D0-AE55-D70D27ED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437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E93F480-2FEF-466D-AF7F-C71E8509D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08050"/>
            <a:ext cx="12192000" cy="54371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907F8-49AB-4775-B218-3B22E862BE7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703263" y="4160220"/>
            <a:ext cx="6040995" cy="595923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72000" rIns="72000" bIns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3400" kern="1200" cap="all" spc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MUSTER EINER </a:t>
            </a:r>
            <a:r>
              <a:rPr lang="de-DE" err="1"/>
              <a:t>PRÄSENTATIOn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8DC987-D2A7-4E4D-B613-7BA4EF5A80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3263" y="4875722"/>
            <a:ext cx="5839594" cy="74981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72000" rIns="7200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de-DE" sz="2200" kern="1200" cap="all" spc="0" baseline="0" dirty="0">
                <a:solidFill>
                  <a:srgbClr val="69BE28"/>
                </a:solidFill>
                <a:latin typeface="Dubai Medium" panose="020B0603030403030204" pitchFamily="34" charset="-78"/>
                <a:ea typeface="+mj-ea"/>
                <a:cs typeface="Dubai Medium" panose="020B0603030403030204" pitchFamily="34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DAS IST EIN ETWAS LÄNGERER UNTERTITEL</a:t>
            </a:r>
          </a:p>
          <a:p>
            <a:r>
              <a:rPr lang="de-DE"/>
              <a:t>Hier stehen </a:t>
            </a:r>
            <a:r>
              <a:rPr lang="de-DE" err="1"/>
              <a:t>autor</a:t>
            </a:r>
            <a:r>
              <a:rPr lang="de-DE"/>
              <a:t> oder </a:t>
            </a:r>
            <a:r>
              <a:rPr lang="de-DE" err="1"/>
              <a:t>veranstaltung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8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14">
          <p15:clr>
            <a:srgbClr val="FBAE40"/>
          </p15:clr>
        </p15:guide>
        <p15:guide id="2" pos="4793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o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291CB-709E-4E0F-A7B1-94D9FC711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4144" y="818657"/>
            <a:ext cx="7021444" cy="618423"/>
          </a:xfrm>
        </p:spPr>
        <p:txBody>
          <a:bodyPr wrap="none"/>
          <a:lstStyle>
            <a:lvl1pPr>
              <a:defRPr/>
            </a:lvl1pPr>
          </a:lstStyle>
          <a:p>
            <a:r>
              <a:rPr lang="de-DE"/>
              <a:t>Hier steht der </a:t>
            </a:r>
            <a:r>
              <a:rPr lang="de-DE" err="1"/>
              <a:t>folientitel</a:t>
            </a:r>
            <a:endParaRPr lang="de-DE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95B242F-CDC3-4129-B0F2-E5EB06E122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6138" y="2168525"/>
            <a:ext cx="7020546" cy="41767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16CE3E6-AD3F-4DAA-B09C-0E257C8780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95775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de-DE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470B68EF-1D77-4C69-B0E8-A7E84AF1E1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5663" y="1301378"/>
            <a:ext cx="7019925" cy="470272"/>
          </a:xfrm>
        </p:spPr>
        <p:txBody>
          <a:bodyPr wrap="none" lIns="0" tIns="0" bIns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2400" kern="1200" cap="all" baseline="0" dirty="0">
                <a:solidFill>
                  <a:srgbClr val="69BE28"/>
                </a:solidFill>
                <a:latin typeface="Dubai Medium" panose="020B0603030403030204" pitchFamily="34" charset="-78"/>
                <a:ea typeface="Roboto Medium" panose="02000000000000000000" pitchFamily="2" charset="0"/>
                <a:cs typeface="Dubai Medium" panose="020B0603030403030204" pitchFamily="34" charset="-78"/>
              </a:defRPr>
            </a:lvl1pPr>
          </a:lstStyle>
          <a:p>
            <a:pPr lvl="0"/>
            <a:r>
              <a:rPr lang="de-DE"/>
              <a:t>Hier steht der </a:t>
            </a:r>
            <a:r>
              <a:rPr lang="de-DE" err="1"/>
              <a:t>UNtertitel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5414B57-47B4-4B3F-A383-E1BBA2823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Dubai Medium" panose="020B0603030403030204" pitchFamily="34" charset="-78"/>
                <a:ea typeface="Roboto Medium" panose="02000000000000000000" pitchFamily="2" charset="0"/>
                <a:cs typeface="Dubai Medium" panose="020B0603030403030204" pitchFamily="34" charset="-78"/>
              </a:defRPr>
            </a:lvl1pPr>
          </a:lstStyle>
          <a:p>
            <a:pPr algn="l"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C6243DD-BF05-4C4D-9057-F6EADF78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salzburgerland.com | </a:t>
            </a:r>
            <a:fld id="{680C3A9E-B5FC-4546-BF94-046D2CE2CB0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32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mit Interpre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76099101-D873-4E8E-BBFA-347B64255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55" y="908146"/>
            <a:ext cx="10966183" cy="513873"/>
          </a:xfrm>
          <a:solidFill>
            <a:schemeClr val="bg1"/>
          </a:solidFill>
        </p:spPr>
        <p:txBody>
          <a:bodyPr wrap="none" lIns="0"/>
          <a:lstStyle>
            <a:lvl1pPr>
              <a:defRPr sz="3400"/>
            </a:lvl1pPr>
          </a:lstStyle>
          <a:p>
            <a:r>
              <a:rPr lang="de-DE"/>
              <a:t>Hier steht der </a:t>
            </a:r>
            <a:r>
              <a:rPr lang="de-DE" err="1"/>
              <a:t>folientitel</a:t>
            </a:r>
            <a:endParaRPr lang="de-DE"/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C22E6F28-6971-4CA0-9F24-E92B088AE73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8981" y="2168524"/>
            <a:ext cx="5287962" cy="41767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C393F32-37B1-4E62-B124-58B2F962E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5059" y="2168525"/>
            <a:ext cx="5477926" cy="4176713"/>
          </a:xfrm>
        </p:spPr>
        <p:txBody>
          <a:bodyPr lIns="0">
            <a:noAutofit/>
          </a:bodyPr>
          <a:lstStyle>
            <a:lvl1pPr marL="361950" indent="-3619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2200"/>
            </a:lvl1pPr>
            <a:lvl2pPr marL="628650" indent="-361950">
              <a:lnSpc>
                <a:spcPct val="100000"/>
              </a:lnSpc>
              <a:spcBef>
                <a:spcPts val="600"/>
              </a:spcBef>
              <a:buFontTx/>
              <a:buBlip>
                <a:blip r:embed="rId3"/>
              </a:buBlip>
              <a:defRPr sz="2000">
                <a:latin typeface="+mj-lt"/>
              </a:defRPr>
            </a:lvl2pPr>
            <a:lvl3pPr marL="895350" indent="-352425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2000">
                <a:latin typeface="+mj-lt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5E64B5F-12DF-4ED6-908A-BE9FCC456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Dubai Medium" panose="020B0603030403030204" pitchFamily="34" charset="-78"/>
                <a:ea typeface="Roboto Medium" panose="02000000000000000000" pitchFamily="2" charset="0"/>
                <a:cs typeface="Dubai Medium" panose="020B0603030403030204" pitchFamily="34" charset="-78"/>
              </a:defRPr>
            </a:lvl1pPr>
          </a:lstStyle>
          <a:p>
            <a:pPr algn="l"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C60558B0-1D99-4C5A-97A9-4B975ECA9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salzburgerland.com | </a:t>
            </a:r>
            <a:fld id="{680C3A9E-B5FC-4546-BF94-046D2CE2CB0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115EC630-2500-4C62-8981-9D9E449F61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301378"/>
            <a:ext cx="10990263" cy="470272"/>
          </a:xfrm>
        </p:spPr>
        <p:txBody>
          <a:bodyPr wrap="none" lIns="0" tIns="0" bIns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2400" kern="1200" cap="all" baseline="0" dirty="0">
                <a:solidFill>
                  <a:srgbClr val="69BE28"/>
                </a:solidFill>
                <a:latin typeface="Dubai Medium" panose="020B0603030403030204" pitchFamily="34" charset="-78"/>
                <a:ea typeface="Roboto Medium" panose="02000000000000000000" pitchFamily="2" charset="0"/>
                <a:cs typeface="Dubai Medium" panose="020B0603030403030204" pitchFamily="34" charset="-78"/>
              </a:defRPr>
            </a:lvl1pPr>
          </a:lstStyle>
          <a:p>
            <a:pPr lvl="0"/>
            <a:r>
              <a:rPr lang="de-DE"/>
              <a:t>Hier steht der </a:t>
            </a:r>
            <a:r>
              <a:rPr lang="de-DE" err="1"/>
              <a:t>UNtertitel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97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Nächtig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4158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7">
            <a:extLst>
              <a:ext uri="{FF2B5EF4-FFF2-40B4-BE49-F238E27FC236}">
                <a16:creationId xmlns:a16="http://schemas.microsoft.com/office/drawing/2014/main" id="{76099101-D873-4E8E-BBFA-347B64255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917671"/>
            <a:ext cx="10966183" cy="513873"/>
          </a:xfrm>
          <a:solidFill>
            <a:schemeClr val="bg1"/>
          </a:solidFill>
        </p:spPr>
        <p:txBody>
          <a:bodyPr wrap="none" lIns="0"/>
          <a:lstStyle>
            <a:lvl1pPr>
              <a:defRPr sz="3400"/>
            </a:lvl1pPr>
          </a:lstStyle>
          <a:p>
            <a:r>
              <a:rPr lang="de-DE"/>
              <a:t>Hier steht der </a:t>
            </a:r>
            <a:r>
              <a:rPr lang="de-DE" err="1"/>
              <a:t>folientitel</a:t>
            </a:r>
            <a:endParaRPr lang="de-DE"/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C22E6F28-6971-4CA0-9F24-E92B088AE73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5326" y="2168525"/>
            <a:ext cx="10980738" cy="41767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5897ECB-31DA-4ECC-810C-C872FC73D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Dubai Medium" panose="020B0603030403030204" pitchFamily="34" charset="-78"/>
                <a:ea typeface="Roboto Medium" panose="02000000000000000000" pitchFamily="2" charset="0"/>
                <a:cs typeface="Dubai Medium" panose="020B0603030403030204" pitchFamily="34" charset="-78"/>
              </a:defRPr>
            </a:lvl1pPr>
          </a:lstStyle>
          <a:p>
            <a:pPr algn="l"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8D7CA39D-ED61-4787-BFE6-74D6CA16E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salzburgerland.com | </a:t>
            </a:r>
            <a:fld id="{680C3A9E-B5FC-4546-BF94-046D2CE2CB0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5549DE5-CBB4-48C4-95E3-DE17D7747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301378"/>
            <a:ext cx="10990263" cy="470272"/>
          </a:xfrm>
        </p:spPr>
        <p:txBody>
          <a:bodyPr wrap="none" lIns="0" tIns="0" bIns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2400" kern="1200" cap="all" baseline="0" dirty="0">
                <a:solidFill>
                  <a:srgbClr val="69BE28"/>
                </a:solidFill>
                <a:latin typeface="Dubai Medium" panose="020B0603030403030204" pitchFamily="34" charset="-78"/>
                <a:ea typeface="Roboto Medium" panose="02000000000000000000" pitchFamily="2" charset="0"/>
                <a:cs typeface="Dubai Medium" panose="020B0603030403030204" pitchFamily="34" charset="-78"/>
              </a:defRPr>
            </a:lvl1pPr>
          </a:lstStyle>
          <a:p>
            <a:pPr lvl="0"/>
            <a:r>
              <a:rPr lang="de-DE"/>
              <a:t>Hier steht der </a:t>
            </a:r>
            <a:r>
              <a:rPr lang="de-DE" err="1"/>
              <a:t>UNtertitel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45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B5BBE-198E-411F-8AAA-C301658A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9BBF3A-F3F8-4B12-861E-E6B7E8198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5B818C-F352-4D9B-A539-0C792062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C7B8C-3F9D-4CF3-A0CF-8C6F9075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799027-9167-4C50-B75A-3FE872E4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268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77D5C-FFF1-483E-94D6-D7FB79F5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91A846-271F-4D99-A8F9-B1090EFA0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8246B-9F3A-4326-AAE1-1A435482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A3110-736D-4467-8FDB-A3EE2326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4F7B9A-2513-41FF-8F96-CA5765A3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0DEAF-4532-44B8-A044-179E210E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B3E942-13A9-4F09-95E2-A43360B9B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D9513F-0F45-414D-B83B-6DBE957C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EFCB66-7FAD-4D7C-9CCD-A0FF7FF1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0A19C7-660F-4F22-9C3B-CD122E7B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78E6A9-C7C1-4E8B-BFD9-F5449626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519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C4F9-EA4B-4D39-B279-163EC49A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976125-854F-4213-BF2F-69F33D8F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48AA4A-6236-41E9-B4AF-5F924C907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9AAE3C-4C81-4C59-80E0-2FCA45FEF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94697A-307F-4096-9181-21859932A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96CDE1-99D6-4C85-BFF7-5116D15A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FB155D-46DE-42D8-8FD8-7B0964D8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BC9243-BC0C-42A3-B98C-AF745A7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65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56FAC-DDDF-4FB7-A801-E797E1E3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AAF28-7076-43D5-BC67-6355CAD3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C56297-EA5E-4ED0-8027-980A3DC6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EF7428-8E60-49A5-AE92-993FACC1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89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D57206-CAAF-417F-A0B0-49B254C8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85B00E-F089-4842-BF75-7784F518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A06632-D6FB-4D3C-A98D-E73B3E36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207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A2D65-C8BE-4C6E-9DBE-5EA300E6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86DD04-3B77-49AA-9ABE-64B1682C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E54AE8-A3D6-48FE-AA06-4FEDFF09A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EE3B14-496D-41CD-9C15-EFC358C1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F63863-D1C9-4191-902F-4E317F5D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93B12B-373E-43BB-A7C6-99AA0392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7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2DACB-CA37-498F-8257-608AA274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5190AFE-2900-4EE4-A39D-73BD8DF59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FE3191-A64F-4939-8746-1FD968E6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1467A5-F905-47C8-B82A-8A96A01E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F929BC-C36C-432F-818A-D1C00E94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4C0F92-5CF6-48C2-B247-64069DDB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43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1057CE8-95BD-4A33-BDA3-B90EBD77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E3E93D-82B7-488E-8402-8AF39CDF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A1A7A7-027F-434A-BEE5-7C16FB6D1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E65A-A863-413E-9CB4-6E4110C6DEE4}" type="datetimeFigureOut">
              <a:rPr lang="de-AT" smtClean="0"/>
              <a:t>18.05.2021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407CB-A6BF-4ED2-BC45-833797376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62DDB5-E2F1-4A43-8FBB-2D284730E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1062-2FD7-47CB-B730-8869F407EB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10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C62278F-FA94-4604-90A9-F894B5A8C6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E825E98-213E-47D9-84E4-ED055181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63" y="4420379"/>
            <a:ext cx="1855811" cy="595923"/>
          </a:xfrm>
        </p:spPr>
        <p:txBody>
          <a:bodyPr/>
          <a:lstStyle/>
          <a:p>
            <a:r>
              <a:rPr lang="de-DE"/>
              <a:t>Märkte </a:t>
            </a:r>
            <a:endParaRPr lang="de-AT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6873B3B6-971B-44A1-9AEC-6E64E7FE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263" y="5214277"/>
            <a:ext cx="3159501" cy="411257"/>
          </a:xfrm>
        </p:spPr>
        <p:txBody>
          <a:bodyPr/>
          <a:lstStyle/>
          <a:p>
            <a:r>
              <a:rPr lang="de-DE"/>
              <a:t>Update &amp; Status Quo </a:t>
            </a:r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433BBF-E41F-4A9C-8AE9-ABF84E6B162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7513" y="6524625"/>
            <a:ext cx="4154487" cy="196850"/>
          </a:xfrm>
        </p:spPr>
        <p:txBody>
          <a:bodyPr/>
          <a:lstStyle/>
          <a:p>
            <a:pPr algn="l"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</p:spTree>
    <p:extLst>
      <p:ext uri="{BB962C8B-B14F-4D97-AF65-F5344CB8AC3E}">
        <p14:creationId xmlns:p14="http://schemas.microsoft.com/office/powerpoint/2010/main" val="9271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A2A0B-7277-F348-BD01-356FC5BE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62" y="818657"/>
            <a:ext cx="6384925" cy="618423"/>
          </a:xfrm>
        </p:spPr>
        <p:txBody>
          <a:bodyPr>
            <a:normAutofit fontScale="90000"/>
          </a:bodyPr>
          <a:lstStyle/>
          <a:p>
            <a:r>
              <a:rPr lang="de-DE" dirty="0"/>
              <a:t>Leitfaden Stand 18. MAI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C31383-E458-2E4D-AAB8-8784824CC2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6879" y="1748022"/>
            <a:ext cx="5326591" cy="4176713"/>
          </a:xfrm>
        </p:spPr>
        <p:txBody>
          <a:bodyPr vert="horz" lIns="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de-DE">
              <a:cs typeface="Dubai Light"/>
            </a:endParaRPr>
          </a:p>
          <a:p>
            <a:r>
              <a:rPr lang="de-DE">
                <a:ea typeface="+mj-lt"/>
                <a:cs typeface="+mj-lt"/>
              </a:rPr>
              <a:t>Personen, die aus grünen/orange Gebieten einreisen dürfen ohne Einschränkungen nach Österreich einreisen;</a:t>
            </a:r>
            <a:endParaRPr lang="de-DE"/>
          </a:p>
          <a:p>
            <a:r>
              <a:rPr lang="de-DE">
                <a:ea typeface="+mj-lt"/>
                <a:cs typeface="+mj-lt"/>
              </a:rPr>
              <a:t>Personen, die aus roten Gebieten anreisen, müssen entweder getestet, geimpft oder sich von COVID-19 erholt haben;</a:t>
            </a:r>
            <a:endParaRPr lang="de-DE"/>
          </a:p>
          <a:p>
            <a:r>
              <a:rPr lang="de-DE">
                <a:ea typeface="+mj-lt"/>
                <a:cs typeface="+mj-lt"/>
              </a:rPr>
              <a:t>Personen, die aus dunkelroten Gebieten einreisen, müssen entweder getestet, geimpft oder sich von COVID-19 erholt haben und mindestens 5 Tage in Quarantäne gehen.</a:t>
            </a:r>
            <a:endParaRPr lang="de-DE"/>
          </a:p>
          <a:p>
            <a:endParaRPr lang="de-DE">
              <a:cs typeface="Dubai Light"/>
            </a:endParaRPr>
          </a:p>
          <a:p>
            <a:endParaRPr lang="de-DE">
              <a:cs typeface="Dubai Ligh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9C284A-0FEB-354F-97B8-165FC885B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571A18-0027-DE4D-B6CB-2EE97821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salzburgerland.com | </a:t>
            </a:r>
            <a:fld id="{680C3A9E-B5FC-4546-BF94-046D2CE2CB0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1539C35-8BA1-468D-AD25-6CA44F73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5" y="1748022"/>
            <a:ext cx="5748865" cy="47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6CC4AC-EE16-4FA6-B5B4-25933FAC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677" y="818657"/>
            <a:ext cx="7506911" cy="618423"/>
          </a:xfrm>
        </p:spPr>
        <p:txBody>
          <a:bodyPr>
            <a:normAutofit fontScale="90000"/>
          </a:bodyPr>
          <a:lstStyle/>
          <a:p>
            <a:r>
              <a:rPr lang="de-AT">
                <a:ea typeface="+mj-lt"/>
                <a:cs typeface="+mj-lt"/>
              </a:rPr>
              <a:t>FAQ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037AD-B528-4DB9-85CE-604767E48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4139" y="1899038"/>
            <a:ext cx="7791837" cy="4501956"/>
          </a:xfrm>
        </p:spPr>
        <p:txBody>
          <a:bodyPr vert="horz" lIns="0" tIns="45720" rIns="91440" bIns="45720" rtlCol="0" anchor="t">
            <a:normAutofit fontScale="70000" lnSpcReduction="20000"/>
          </a:bodyPr>
          <a:lstStyle/>
          <a:p>
            <a:r>
              <a:rPr lang="en-US" b="1" err="1">
                <a:ea typeface="+mj-lt"/>
                <a:cs typeface="+mj-lt"/>
              </a:rPr>
              <a:t>Grundlage</a:t>
            </a:r>
            <a:r>
              <a:rPr lang="en-US" b="1">
                <a:ea typeface="+mj-lt"/>
                <a:cs typeface="+mj-lt"/>
              </a:rPr>
              <a:t>: </a:t>
            </a:r>
            <a:r>
              <a:rPr lang="en-US">
                <a:ea typeface="+mj-lt"/>
                <a:cs typeface="+mj-lt"/>
              </a:rPr>
              <a:t>14-Tage-Inzidenz -, </a:t>
            </a:r>
            <a:r>
              <a:rPr lang="en-US" err="1">
                <a:ea typeface="+mj-lt"/>
                <a:cs typeface="+mj-lt"/>
              </a:rPr>
              <a:t>dazu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kommen</a:t>
            </a:r>
            <a:r>
              <a:rPr lang="en-US">
                <a:ea typeface="+mj-lt"/>
                <a:cs typeface="+mj-lt"/>
              </a:rPr>
              <a:t> die Quote </a:t>
            </a:r>
            <a:r>
              <a:rPr lang="en-US" err="1">
                <a:ea typeface="+mj-lt"/>
                <a:cs typeface="+mj-lt"/>
              </a:rPr>
              <a:t>positiver</a:t>
            </a:r>
            <a:r>
              <a:rPr lang="en-US">
                <a:ea typeface="+mj-lt"/>
                <a:cs typeface="+mj-lt"/>
              </a:rPr>
              <a:t> Tests </a:t>
            </a:r>
            <a:r>
              <a:rPr lang="en-US" err="1">
                <a:ea typeface="+mj-lt"/>
                <a:cs typeface="+mj-lt"/>
              </a:rPr>
              <a:t>sowie</a:t>
            </a:r>
            <a:r>
              <a:rPr lang="en-US">
                <a:ea typeface="+mj-lt"/>
                <a:cs typeface="+mj-lt"/>
              </a:rPr>
              <a:t> die </a:t>
            </a:r>
            <a:r>
              <a:rPr lang="en-US" err="1">
                <a:ea typeface="+mj-lt"/>
                <a:cs typeface="+mj-lt"/>
              </a:rPr>
              <a:t>Anzahl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durchgeführter</a:t>
            </a:r>
            <a:r>
              <a:rPr lang="en-US">
                <a:ea typeface="+mj-lt"/>
                <a:cs typeface="+mj-lt"/>
              </a:rPr>
              <a:t> Tests pro 100.000 Einwohner. </a:t>
            </a:r>
          </a:p>
          <a:p>
            <a:r>
              <a:rPr lang="en-US">
                <a:ea typeface="+mj-lt"/>
                <a:cs typeface="+mj-lt"/>
              </a:rPr>
              <a:t>ECDC will die </a:t>
            </a:r>
            <a:r>
              <a:rPr lang="en-US" err="1">
                <a:ea typeface="+mj-lt"/>
                <a:cs typeface="+mj-lt"/>
              </a:rPr>
              <a:t>Grafiken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eigenen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Angaben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zufolge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jeden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b="1">
                <a:ea typeface="+mj-lt"/>
                <a:cs typeface="+mj-lt"/>
              </a:rPr>
              <a:t>Donnerstag</a:t>
            </a:r>
            <a:r>
              <a:rPr lang="en-US">
                <a:ea typeface="+mj-lt"/>
                <a:cs typeface="+mj-lt"/>
              </a:rPr>
              <a:t> auf </a:t>
            </a:r>
            <a:r>
              <a:rPr lang="en-US" err="1">
                <a:ea typeface="+mj-lt"/>
                <a:cs typeface="+mj-lt"/>
              </a:rPr>
              <a:t>Grundlage</a:t>
            </a:r>
            <a:r>
              <a:rPr lang="en-US">
                <a:ea typeface="+mj-lt"/>
                <a:cs typeface="+mj-lt"/>
              </a:rPr>
              <a:t> der </a:t>
            </a:r>
            <a:r>
              <a:rPr lang="en-US" err="1">
                <a:ea typeface="+mj-lt"/>
                <a:cs typeface="+mj-lt"/>
              </a:rPr>
              <a:t>nationalen</a:t>
            </a:r>
            <a:r>
              <a:rPr lang="en-US">
                <a:ea typeface="+mj-lt"/>
                <a:cs typeface="+mj-lt"/>
              </a:rPr>
              <a:t> Daten </a:t>
            </a:r>
            <a:r>
              <a:rPr lang="en-US" err="1">
                <a:ea typeface="+mj-lt"/>
                <a:cs typeface="+mj-lt"/>
              </a:rPr>
              <a:t>aktualisieren</a:t>
            </a:r>
            <a:r>
              <a:rPr lang="en-US">
                <a:ea typeface="+mj-lt"/>
                <a:cs typeface="+mj-lt"/>
              </a:rPr>
              <a:t>.</a:t>
            </a:r>
            <a:endParaRPr lang="en-US">
              <a:cs typeface="Dubai Light"/>
            </a:endParaRPr>
          </a:p>
          <a:p>
            <a:r>
              <a:rPr lang="en-US" b="1">
                <a:ea typeface="+mj-lt"/>
                <a:cs typeface="+mj-lt"/>
              </a:rPr>
              <a:t>Grüne Regionen:</a:t>
            </a:r>
            <a:r>
              <a:rPr lang="en-US">
                <a:ea typeface="+mj-lt"/>
                <a:cs typeface="+mj-lt"/>
              </a:rPr>
              <a:t> 14-Tage-Inzidenz </a:t>
            </a:r>
            <a:r>
              <a:rPr lang="en-US" err="1">
                <a:ea typeface="+mj-lt"/>
                <a:cs typeface="+mj-lt"/>
              </a:rPr>
              <a:t>unter</a:t>
            </a:r>
            <a:r>
              <a:rPr lang="en-US">
                <a:ea typeface="+mj-lt"/>
                <a:cs typeface="+mj-lt"/>
              </a:rPr>
              <a:t> 25 und die Rate </a:t>
            </a:r>
            <a:r>
              <a:rPr lang="en-US" err="1">
                <a:ea typeface="+mj-lt"/>
                <a:cs typeface="+mj-lt"/>
              </a:rPr>
              <a:t>positiver</a:t>
            </a:r>
            <a:r>
              <a:rPr lang="en-US">
                <a:ea typeface="+mj-lt"/>
                <a:cs typeface="+mj-lt"/>
              </a:rPr>
              <a:t> Tests </a:t>
            </a:r>
            <a:r>
              <a:rPr lang="en-US" err="1">
                <a:ea typeface="+mj-lt"/>
                <a:cs typeface="+mj-lt"/>
              </a:rPr>
              <a:t>unter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vier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Prozent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liegt</a:t>
            </a:r>
            <a:r>
              <a:rPr lang="en-US">
                <a:ea typeface="+mj-lt"/>
                <a:cs typeface="+mj-lt"/>
              </a:rPr>
              <a:t>. </a:t>
            </a:r>
          </a:p>
          <a:p>
            <a:r>
              <a:rPr lang="en-US" b="1">
                <a:ea typeface="+mj-lt"/>
                <a:cs typeface="+mj-lt"/>
              </a:rPr>
              <a:t>Orange Regionen:</a:t>
            </a:r>
            <a:r>
              <a:rPr lang="en-US">
                <a:ea typeface="+mj-lt"/>
                <a:cs typeface="+mj-lt"/>
              </a:rPr>
              <a:t> 14-Tage-Inzidenz </a:t>
            </a:r>
            <a:r>
              <a:rPr lang="en-US" err="1">
                <a:ea typeface="+mj-lt"/>
                <a:cs typeface="+mj-lt"/>
              </a:rPr>
              <a:t>unter</a:t>
            </a:r>
            <a:r>
              <a:rPr lang="en-US">
                <a:ea typeface="+mj-lt"/>
                <a:cs typeface="+mj-lt"/>
              </a:rPr>
              <a:t> 50, die Rate </a:t>
            </a:r>
            <a:r>
              <a:rPr lang="en-US" err="1">
                <a:ea typeface="+mj-lt"/>
                <a:cs typeface="+mj-lt"/>
              </a:rPr>
              <a:t>positiver</a:t>
            </a:r>
            <a:r>
              <a:rPr lang="en-US">
                <a:ea typeface="+mj-lt"/>
                <a:cs typeface="+mj-lt"/>
              </a:rPr>
              <a:t> Tests </a:t>
            </a:r>
            <a:r>
              <a:rPr lang="en-US" err="1">
                <a:ea typeface="+mj-lt"/>
                <a:cs typeface="+mj-lt"/>
              </a:rPr>
              <a:t>aber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bei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vier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Prozent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oder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darüber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liegt</a:t>
            </a:r>
            <a:r>
              <a:rPr lang="en-US">
                <a:ea typeface="+mj-lt"/>
                <a:cs typeface="+mj-lt"/>
              </a:rPr>
              <a:t>. </a:t>
            </a:r>
            <a:r>
              <a:rPr lang="en-US" err="1">
                <a:ea typeface="+mj-lt"/>
                <a:cs typeface="+mj-lt"/>
              </a:rPr>
              <a:t>Ebenfalls</a:t>
            </a:r>
            <a:r>
              <a:rPr lang="en-US">
                <a:ea typeface="+mj-lt"/>
                <a:cs typeface="+mj-lt"/>
              </a:rPr>
              <a:t> orange </a:t>
            </a:r>
            <a:r>
              <a:rPr lang="en-US" err="1">
                <a:ea typeface="+mj-lt"/>
                <a:cs typeface="+mj-lt"/>
              </a:rPr>
              <a:t>sind</a:t>
            </a:r>
            <a:r>
              <a:rPr lang="en-US">
                <a:ea typeface="+mj-lt"/>
                <a:cs typeface="+mj-lt"/>
              </a:rPr>
              <a:t> Regionen, in </a:t>
            </a:r>
            <a:r>
              <a:rPr lang="en-US" err="1">
                <a:ea typeface="+mj-lt"/>
                <a:cs typeface="+mj-lt"/>
              </a:rPr>
              <a:t>denen</a:t>
            </a:r>
            <a:r>
              <a:rPr lang="en-US">
                <a:ea typeface="+mj-lt"/>
                <a:cs typeface="+mj-lt"/>
              </a:rPr>
              <a:t> die </a:t>
            </a:r>
            <a:r>
              <a:rPr lang="en-US" err="1">
                <a:ea typeface="+mj-lt"/>
                <a:cs typeface="+mj-lt"/>
              </a:rPr>
              <a:t>Inzidenz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zwischen</a:t>
            </a:r>
            <a:r>
              <a:rPr lang="en-US">
                <a:ea typeface="+mj-lt"/>
                <a:cs typeface="+mj-lt"/>
              </a:rPr>
              <a:t> 25 und 150 </a:t>
            </a:r>
            <a:r>
              <a:rPr lang="en-US" err="1">
                <a:ea typeface="+mj-lt"/>
                <a:cs typeface="+mj-lt"/>
              </a:rPr>
              <a:t>Fällen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liegt</a:t>
            </a:r>
            <a:r>
              <a:rPr lang="en-US">
                <a:ea typeface="+mj-lt"/>
                <a:cs typeface="+mj-lt"/>
              </a:rPr>
              <a:t>, die Rate </a:t>
            </a:r>
            <a:r>
              <a:rPr lang="en-US" err="1">
                <a:ea typeface="+mj-lt"/>
                <a:cs typeface="+mj-lt"/>
              </a:rPr>
              <a:t>positiver</a:t>
            </a:r>
            <a:r>
              <a:rPr lang="en-US">
                <a:ea typeface="+mj-lt"/>
                <a:cs typeface="+mj-lt"/>
              </a:rPr>
              <a:t> Tests </a:t>
            </a:r>
            <a:r>
              <a:rPr lang="en-US" err="1">
                <a:ea typeface="+mj-lt"/>
                <a:cs typeface="+mj-lt"/>
              </a:rPr>
              <a:t>aber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unter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vier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Prozent</a:t>
            </a:r>
            <a:r>
              <a:rPr lang="en-US">
                <a:ea typeface="+mj-lt"/>
                <a:cs typeface="+mj-lt"/>
              </a:rPr>
              <a:t>.</a:t>
            </a:r>
          </a:p>
          <a:p>
            <a:r>
              <a:rPr lang="en-US" b="1">
                <a:ea typeface="+mj-lt"/>
                <a:cs typeface="+mj-lt"/>
              </a:rPr>
              <a:t>Rote Regionen:</a:t>
            </a:r>
            <a:r>
              <a:rPr lang="en-US">
                <a:ea typeface="+mj-lt"/>
                <a:cs typeface="+mj-lt"/>
              </a:rPr>
              <a:t>   14-Tage-Inzidenz ab 50 </a:t>
            </a:r>
            <a:r>
              <a:rPr lang="en-US" err="1">
                <a:ea typeface="+mj-lt"/>
                <a:cs typeface="+mj-lt"/>
              </a:rPr>
              <a:t>sowie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einer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Positivrate</a:t>
            </a:r>
            <a:r>
              <a:rPr lang="en-US">
                <a:ea typeface="+mj-lt"/>
                <a:cs typeface="+mj-lt"/>
              </a:rPr>
              <a:t> ab </a:t>
            </a:r>
            <a:r>
              <a:rPr lang="en-US" err="1">
                <a:ea typeface="+mj-lt"/>
                <a:cs typeface="+mj-lt"/>
              </a:rPr>
              <a:t>vier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Prozent</a:t>
            </a:r>
            <a:r>
              <a:rPr lang="en-US">
                <a:ea typeface="+mj-lt"/>
                <a:cs typeface="+mj-lt"/>
              </a:rPr>
              <a:t>- </a:t>
            </a:r>
            <a:r>
              <a:rPr lang="en-US" err="1">
                <a:ea typeface="+mj-lt"/>
                <a:cs typeface="+mj-lt"/>
              </a:rPr>
              <a:t>oder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bei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einer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Inzidenz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höher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als</a:t>
            </a:r>
            <a:r>
              <a:rPr lang="en-US">
                <a:ea typeface="+mj-lt"/>
                <a:cs typeface="+mj-lt"/>
              </a:rPr>
              <a:t> 150. </a:t>
            </a:r>
          </a:p>
          <a:p>
            <a:pPr marL="0" indent="0">
              <a:buNone/>
            </a:pPr>
            <a:endParaRPr lang="en-US">
              <a:ea typeface="+mj-lt"/>
              <a:cs typeface="+mj-lt"/>
            </a:endParaRPr>
          </a:p>
          <a:p>
            <a:r>
              <a:rPr lang="en-US" err="1">
                <a:ea typeface="+mj-lt"/>
                <a:cs typeface="+mj-lt"/>
              </a:rPr>
              <a:t>Zudem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gibt</a:t>
            </a:r>
            <a:r>
              <a:rPr lang="en-US">
                <a:ea typeface="+mj-lt"/>
                <a:cs typeface="+mj-lt"/>
              </a:rPr>
              <a:t> es </a:t>
            </a:r>
            <a:r>
              <a:rPr lang="en-US" err="1">
                <a:ea typeface="+mj-lt"/>
                <a:cs typeface="+mj-lt"/>
              </a:rPr>
              <a:t>graue</a:t>
            </a:r>
            <a:r>
              <a:rPr lang="en-US">
                <a:ea typeface="+mj-lt"/>
                <a:cs typeface="+mj-lt"/>
              </a:rPr>
              <a:t> Regionen </a:t>
            </a:r>
            <a:r>
              <a:rPr lang="en-US" err="1">
                <a:ea typeface="+mj-lt"/>
                <a:cs typeface="+mj-lt"/>
              </a:rPr>
              <a:t>mit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unzureichenden</a:t>
            </a:r>
            <a:r>
              <a:rPr lang="en-US">
                <a:ea typeface="+mj-lt"/>
                <a:cs typeface="+mj-lt"/>
              </a:rPr>
              <a:t> Daten.</a:t>
            </a:r>
            <a:endParaRPr lang="en-US">
              <a:cs typeface="Dubai Light"/>
            </a:endParaRPr>
          </a:p>
          <a:p>
            <a:endParaRPr lang="en-US">
              <a:cs typeface="Dubai Light"/>
            </a:endParaRPr>
          </a:p>
          <a:p>
            <a:endParaRPr lang="en-US">
              <a:cs typeface="Dubai Light"/>
            </a:endParaRPr>
          </a:p>
          <a:p>
            <a:endParaRPr lang="en-US">
              <a:cs typeface="Dubai Light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F0CBDE-E080-46B2-98E2-E53D84DCC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4051" y="1301378"/>
            <a:ext cx="7511537" cy="470272"/>
          </a:xfrm>
        </p:spPr>
        <p:txBody>
          <a:bodyPr/>
          <a:lstStyle/>
          <a:p>
            <a:r>
              <a:rPr lang="en-US" err="1">
                <a:latin typeface="Dubai Medium"/>
                <a:ea typeface="Roboto Medium"/>
                <a:cs typeface="Dubai Medium"/>
              </a:rPr>
              <a:t>EinreiseBestimmungen</a:t>
            </a:r>
            <a:r>
              <a:rPr lang="en-US">
                <a:latin typeface="Dubai Medium"/>
                <a:ea typeface="Roboto Medium"/>
                <a:cs typeface="Dubai Medium"/>
              </a:rPr>
              <a:t> AB 19.05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7426-407A-4FA1-BBEB-C91CBB61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sz="700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2E22-0312-4872-92E3-55EDC9B0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salzburgerland.com | </a:t>
            </a:r>
            <a:fld id="{680C3A9E-B5FC-4546-BF94-046D2CE2CB09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de-DE" sz="70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9397D50-7268-4B82-94B3-49E076FB4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2" t="-3604" r="-44599" b="3475"/>
          <a:stretch/>
        </p:blipFill>
        <p:spPr>
          <a:xfrm>
            <a:off x="462684" y="1532942"/>
            <a:ext cx="5927086" cy="4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6CC4AC-EE16-4FA6-B5B4-25933FAC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5" y="908146"/>
            <a:ext cx="10966183" cy="513873"/>
          </a:xfrm>
        </p:spPr>
        <p:txBody>
          <a:bodyPr wrap="non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AT"/>
              <a:t>FAQ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7426-407A-4FA1-BBEB-C91CBB61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sz="700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2E22-0312-4872-92E3-55EDC9B0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salzburgerland.com | </a:t>
            </a:r>
            <a:fld id="{680C3A9E-B5FC-4546-BF94-046D2CE2CB09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DE" sz="70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F0CBDE-E080-46B2-98E2-E53D84DCC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301378"/>
            <a:ext cx="10990263" cy="470272"/>
          </a:xfrm>
        </p:spPr>
        <p:txBody>
          <a:bodyPr wrap="none" anchor="b">
            <a:normAutofit/>
          </a:bodyPr>
          <a:lstStyle/>
          <a:p>
            <a:r>
              <a:rPr lang="en-US"/>
              <a:t>Inzidenzen der Herkunftsmärkte Stand 17.05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D5E4E9-DDF5-48DA-BAC9-AD18EF45419E}"/>
              </a:ext>
            </a:extLst>
          </p:cNvPr>
          <p:cNvGraphicFramePr>
            <a:graphicFrameLocks noGrp="1"/>
          </p:cNvGraphicFramePr>
          <p:nvPr/>
        </p:nvGraphicFramePr>
        <p:xfrm>
          <a:off x="7053072" y="2029968"/>
          <a:ext cx="2940586" cy="410921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{5940675A-B579-460E-94D1-54222C63F5DA}</a:tableStyleId>
              </a:tblPr>
              <a:tblGrid>
                <a:gridCol w="1470293">
                  <a:extLst>
                    <a:ext uri="{9D8B030D-6E8A-4147-A177-3AD203B41FA5}">
                      <a16:colId xmlns:a16="http://schemas.microsoft.com/office/drawing/2014/main" val="4067255800"/>
                    </a:ext>
                  </a:extLst>
                </a:gridCol>
                <a:gridCol w="1470293">
                  <a:extLst>
                    <a:ext uri="{9D8B030D-6E8A-4147-A177-3AD203B41FA5}">
                      <a16:colId xmlns:a16="http://schemas.microsoft.com/office/drawing/2014/main" val="3738460424"/>
                    </a:ext>
                  </a:extLst>
                </a:gridCol>
              </a:tblGrid>
              <a:tr h="3713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</a:rPr>
                        <a:t>Land</a:t>
                      </a:r>
                      <a:endParaRPr lang="en-US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</a:rPr>
                        <a:t>7‑Tage‑​</a:t>
                      </a:r>
                      <a:endParaRPr lang="en-US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69974"/>
                  </a:ext>
                </a:extLst>
              </a:tr>
              <a:tr h="28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Inzidenz​</a:t>
                      </a:r>
                      <a:endParaRPr lang="en-US" sz="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45154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Österreich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66,9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5741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Deutschland​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83,1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07599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Niederlande​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223,4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05841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Belgien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132,1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89153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Luxemburg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122,8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88842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79,2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39611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Dänemark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128,6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35950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Schweden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290,5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97471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Tschechien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72,6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732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Polen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55,6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97808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Ungarn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66,6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61157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Vereinigtes Königreich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783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FB6E39-18A7-4451-8719-340BF9E84004}"/>
              </a:ext>
            </a:extLst>
          </p:cNvPr>
          <p:cNvSpPr txBox="1"/>
          <p:nvPr/>
        </p:nvSpPr>
        <p:spPr>
          <a:xfrm>
            <a:off x="7187184" y="6138672"/>
            <a:ext cx="34015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595959"/>
                </a:solidFill>
                <a:latin typeface="Calibri"/>
                <a:cs typeface="Calibri"/>
              </a:rPr>
              <a:t>Quelle: </a:t>
            </a:r>
            <a:r>
              <a:rPr lang="en-US" sz="1000" u="sng" dirty="0">
                <a:solidFill>
                  <a:srgbClr val="595959"/>
                </a:solidFill>
                <a:latin typeface="Calibri"/>
                <a:cs typeface="Calibri"/>
              </a:rPr>
              <a:t>https://www.corona-in-zahlen.de/weltweit/</a:t>
            </a:r>
            <a:endParaRPr lang="en-US" sz="10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2194A1-C2BD-411F-9CE9-EA1DF340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496" y="1895252"/>
            <a:ext cx="6419088" cy="45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6CC4AC-EE16-4FA6-B5B4-25933FAC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55" y="908146"/>
            <a:ext cx="10966183" cy="513873"/>
          </a:xfrm>
        </p:spPr>
        <p:txBody>
          <a:bodyPr wrap="non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AT"/>
              <a:t>FAQ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7426-407A-4FA1-BBEB-C91CBB61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sz="700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2E22-0312-4872-92E3-55EDC9B0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salzburgerland.com | </a:t>
            </a:r>
            <a:fld id="{680C3A9E-B5FC-4546-BF94-046D2CE2CB09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 sz="70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F0CBDE-E080-46B2-98E2-E53D84DCC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301378"/>
            <a:ext cx="10990263" cy="470272"/>
          </a:xfrm>
        </p:spPr>
        <p:txBody>
          <a:bodyPr wrap="none" anchor="b">
            <a:normAutofit/>
          </a:bodyPr>
          <a:lstStyle/>
          <a:p>
            <a:r>
              <a:rPr lang="en-US">
                <a:latin typeface="Dubai Medium"/>
                <a:ea typeface="Roboto Medium"/>
                <a:cs typeface="Dubai Medium"/>
              </a:rPr>
              <a:t>IMpfquote Erstimpfung der Herkunftsmärkte Stand 17.05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A26791-9953-49D5-AC58-145ECB76CFD9}"/>
              </a:ext>
            </a:extLst>
          </p:cNvPr>
          <p:cNvGraphicFramePr>
            <a:graphicFrameLocks noGrp="1"/>
          </p:cNvGraphicFramePr>
          <p:nvPr/>
        </p:nvGraphicFramePr>
        <p:xfrm>
          <a:off x="7467600" y="2023872"/>
          <a:ext cx="3001314" cy="421180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{3B4B98B0-60AC-42C2-AFA5-B58CD77FA1E5}</a:tableStyleId>
              </a:tblPr>
              <a:tblGrid>
                <a:gridCol w="1635322">
                  <a:extLst>
                    <a:ext uri="{9D8B030D-6E8A-4147-A177-3AD203B41FA5}">
                      <a16:colId xmlns:a16="http://schemas.microsoft.com/office/drawing/2014/main" val="2733786942"/>
                    </a:ext>
                  </a:extLst>
                </a:gridCol>
                <a:gridCol w="1365992">
                  <a:extLst>
                    <a:ext uri="{9D8B030D-6E8A-4147-A177-3AD203B41FA5}">
                      <a16:colId xmlns:a16="http://schemas.microsoft.com/office/drawing/2014/main" val="971698677"/>
                    </a:ext>
                  </a:extLst>
                </a:gridCol>
              </a:tblGrid>
              <a:tr h="377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Land</a:t>
                      </a:r>
                      <a:endParaRPr lang="en-US" sz="13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Impfquote</a:t>
                      </a:r>
                      <a:r>
                        <a:rPr lang="en-US" sz="1300" b="1" cap="none" spc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3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09681"/>
                  </a:ext>
                </a:extLst>
              </a:tr>
              <a:tr h="294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Erstimpfung</a:t>
                      </a:r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9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18406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Österreich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32,92%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55146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Deutschland​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36,32%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61670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Niederlande</a:t>
                      </a:r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29,16%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66331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Belgien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33,56%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41013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Luxemburg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30,63%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93981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31,04%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293316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Dänemark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28,09%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63082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Schweden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31,63%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23361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Tschechien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28,28%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38660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Polen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30,36%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52782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Ungarn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47,15%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59694"/>
                  </a:ext>
                </a:extLst>
              </a:tr>
              <a:tr h="294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Vereinigtes</a:t>
                      </a:r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Königreich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53,50%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10458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633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D87E07-6D08-4BF9-99CE-7C65FFF9B143}"/>
              </a:ext>
            </a:extLst>
          </p:cNvPr>
          <p:cNvSpPr txBox="1"/>
          <p:nvPr/>
        </p:nvSpPr>
        <p:spPr>
          <a:xfrm>
            <a:off x="7650480" y="6278880"/>
            <a:ext cx="34015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595959"/>
                </a:solidFill>
                <a:latin typeface="Calibri"/>
                <a:cs typeface="Calibri"/>
              </a:rPr>
              <a:t>Quelle: </a:t>
            </a:r>
            <a:r>
              <a:rPr lang="en-US" sz="1000" u="sng" dirty="0">
                <a:solidFill>
                  <a:srgbClr val="595959"/>
                </a:solidFill>
                <a:latin typeface="Calibri"/>
                <a:cs typeface="Calibri"/>
              </a:rPr>
              <a:t>https://www.corona-in-zahlen.de/weltweit/</a:t>
            </a:r>
            <a:endParaRPr lang="en-US" sz="1000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DE4713B-81DC-4388-BB50-2E88E8C4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368" y="1873904"/>
            <a:ext cx="7571232" cy="45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6CC4AC-EE16-4FA6-B5B4-25933FAC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7671"/>
            <a:ext cx="10966183" cy="513873"/>
          </a:xfrm>
        </p:spPr>
        <p:txBody>
          <a:bodyPr wrap="non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AT"/>
              <a:t>FAQ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7426-407A-4FA1-BBEB-C91CBB61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137" y="6524625"/>
            <a:ext cx="4154487" cy="19685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9F0C24"/>
              </a:buClr>
              <a:buSzPct val="60000"/>
              <a:defRPr/>
            </a:pPr>
            <a:r>
              <a:rPr lang="de-AT" sz="700" b="1" cap="all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</a:rPr>
              <a:t>digitales Partnerforum 18.05.2021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2E22-0312-4872-92E3-55EDC9B0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175" y="6524625"/>
            <a:ext cx="2743200" cy="196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700"/>
              <a:t>salzburgerland.com | </a:t>
            </a:r>
            <a:fld id="{680C3A9E-B5FC-4546-BF94-046D2CE2CB09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DE" sz="70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F0CBDE-E080-46B2-98E2-E53D84DCC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301378"/>
            <a:ext cx="10990263" cy="470272"/>
          </a:xfrm>
        </p:spPr>
        <p:txBody>
          <a:bodyPr wrap="none" anchor="b">
            <a:normAutofit/>
          </a:bodyPr>
          <a:lstStyle/>
          <a:p>
            <a:r>
              <a:rPr lang="en-US">
                <a:latin typeface="Dubai Medium"/>
                <a:ea typeface="Roboto Medium"/>
                <a:cs typeface="Dubai Medium"/>
              </a:rPr>
              <a:t>IMpfquote Vollständig Stand 17.05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9FA788-D0DF-4462-ACF6-DC460FE27F86}"/>
              </a:ext>
            </a:extLst>
          </p:cNvPr>
          <p:cNvGraphicFramePr>
            <a:graphicFrameLocks noGrp="1"/>
          </p:cNvGraphicFramePr>
          <p:nvPr/>
        </p:nvGraphicFramePr>
        <p:xfrm>
          <a:off x="7649148" y="1857484"/>
          <a:ext cx="2982439" cy="4326797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{5940675A-B579-460E-94D1-54222C63F5DA}</a:tableStyleId>
              </a:tblPr>
              <a:tblGrid>
                <a:gridCol w="1428836">
                  <a:extLst>
                    <a:ext uri="{9D8B030D-6E8A-4147-A177-3AD203B41FA5}">
                      <a16:colId xmlns:a16="http://schemas.microsoft.com/office/drawing/2014/main" val="3510803426"/>
                    </a:ext>
                  </a:extLst>
                </a:gridCol>
                <a:gridCol w="1553603">
                  <a:extLst>
                    <a:ext uri="{9D8B030D-6E8A-4147-A177-3AD203B41FA5}">
                      <a16:colId xmlns:a16="http://schemas.microsoft.com/office/drawing/2014/main" val="288164792"/>
                    </a:ext>
                  </a:extLst>
                </a:gridCol>
              </a:tblGrid>
              <a:tr h="356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</a:rPr>
                        <a:t>Land</a:t>
                      </a:r>
                      <a:endParaRPr lang="en-US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</a:rPr>
                        <a:t>Impfquote​</a:t>
                      </a:r>
                      <a:endParaRPr lang="en-US" sz="13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98165"/>
                  </a:ext>
                </a:extLst>
              </a:tr>
              <a:tr h="305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vollständig​</a:t>
                      </a:r>
                      <a:endParaRPr lang="en-US" sz="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4896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Österreich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11,92%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16700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Deutschland​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10,81%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9963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Niederlande</a:t>
                      </a:r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9,16%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1539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Belgien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11,61%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95350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Luxemburg</a:t>
                      </a:r>
                      <a:endParaRPr lang="en-US" sz="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12,49%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22229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14,02%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23266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Dänemark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17,38%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69113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Schweden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9,74%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8835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Tschechien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10,31%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99862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Polen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11,98%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43174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Ungarn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27,50%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4026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Vereinigtes</a:t>
                      </a:r>
                      <a:r>
                        <a:rPr lang="en-US" sz="9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Königreich</a:t>
                      </a:r>
                      <a:endParaRPr lang="en-US" sz="900" cap="none" spc="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29,02%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51" marR="7493" marT="14386" marB="10789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7665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13F921-624B-4BC3-9D3C-4D8155BF9FBC}"/>
              </a:ext>
            </a:extLst>
          </p:cNvPr>
          <p:cNvSpPr txBox="1"/>
          <p:nvPr/>
        </p:nvSpPr>
        <p:spPr>
          <a:xfrm>
            <a:off x="7723632" y="6321552"/>
            <a:ext cx="34015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595959"/>
                </a:solidFill>
                <a:latin typeface="Calibri"/>
                <a:cs typeface="Calibri"/>
              </a:rPr>
              <a:t>Quelle: </a:t>
            </a:r>
            <a:r>
              <a:rPr lang="en-US" sz="1000" u="sng" dirty="0">
                <a:solidFill>
                  <a:srgbClr val="595959"/>
                </a:solidFill>
                <a:latin typeface="Calibri"/>
                <a:cs typeface="Calibri"/>
              </a:rPr>
              <a:t>https://www.corona-in-zahlen.de/weltweit/</a:t>
            </a:r>
            <a:endParaRPr lang="en-US" sz="1000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E2E938C-0939-40DD-B441-1D69C921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3232" y="1814288"/>
            <a:ext cx="7894320" cy="47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40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Breitbild</PresentationFormat>
  <Paragraphs>118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Dubai Medium</vt:lpstr>
      <vt:lpstr>Office</vt:lpstr>
      <vt:lpstr>think-cell Folie</vt:lpstr>
      <vt:lpstr>Märkte </vt:lpstr>
      <vt:lpstr>Leitfaden Stand 18. MAI</vt:lpstr>
      <vt:lpstr>FAQ</vt:lpstr>
      <vt:lpstr>FAQ</vt:lpstr>
      <vt:lpstr>FAQ</vt:lpstr>
      <vt:lpstr>FAQ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Märkte </dc:title>
  <dc:creator>Hörwertner, Gernot</dc:creator>
  <cp:lastModifiedBy>Hörwertner, Gernot</cp:lastModifiedBy>
  <cp:revision>1</cp:revision>
  <dcterms:created xsi:type="dcterms:W3CDTF">2021-05-18T10:58:54Z</dcterms:created>
  <dcterms:modified xsi:type="dcterms:W3CDTF">2021-05-18T11:05:33Z</dcterms:modified>
</cp:coreProperties>
</file>